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Tahoma" panose="020B0604030504040204" pitchFamily="34" charset="0"/>
      <p:regular r:id="rId15"/>
      <p:bold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76">
          <p15:clr>
            <a:srgbClr val="A4A3A4"/>
          </p15:clr>
        </p15:guide>
        <p15:guide id="2" pos="6224">
          <p15:clr>
            <a:srgbClr val="A4A3A4"/>
          </p15:clr>
        </p15:guide>
        <p15:guide id="3" pos="177">
          <p15:clr>
            <a:srgbClr val="A4A3A4"/>
          </p15:clr>
        </p15:guide>
        <p15:guide id="4" orient="horz" pos="3123">
          <p15:clr>
            <a:srgbClr val="A4A3A4"/>
          </p15:clr>
        </p15:guide>
        <p15:guide id="5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5"/>
    <a:srgbClr val="00AAAD"/>
    <a:srgbClr val="004071"/>
    <a:srgbClr val="FFEBF7"/>
    <a:srgbClr val="2E001C"/>
    <a:srgbClr val="400023"/>
    <a:srgbClr val="2E307C"/>
    <a:srgbClr val="BED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>
      <p:cViewPr varScale="1">
        <p:scale>
          <a:sx n="133" d="100"/>
          <a:sy n="133" d="100"/>
        </p:scale>
        <p:origin x="600" y="114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FD1E41D-385B-49ED-93E3-D354EBD8CA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48F41A4-7DCE-436C-A264-0F863C37AFAA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D372DE9-ED19-4B54-81B9-C8219D2E30A6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9525"/>
            <a:ext cx="29400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 userDrawn="1"/>
        </p:nvSpPr>
        <p:spPr bwMode="auto">
          <a:xfrm>
            <a:off x="2487613" y="334963"/>
            <a:ext cx="6769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ru-RU" altLang="ru-RU" sz="1400">
                <a:solidFill>
                  <a:schemeClr val="bg1"/>
                </a:solidFill>
              </a:rPr>
              <a:t>Седьмая Всероссийская научно-практическая конференция </a:t>
            </a:r>
          </a:p>
          <a:p>
            <a:pPr eaLnBrk="1" hangingPunct="1"/>
            <a:r>
              <a:rPr lang="ru-RU" altLang="ru-RU" b="1">
                <a:solidFill>
                  <a:schemeClr val="bg2"/>
                </a:solidFill>
              </a:rPr>
              <a:t>Инновационные рентгенэндоваскулярные технологии </a:t>
            </a:r>
            <a:br>
              <a:rPr lang="ru-RU" altLang="ru-RU" b="1">
                <a:solidFill>
                  <a:schemeClr val="bg2"/>
                </a:solidFill>
              </a:rPr>
            </a:br>
            <a:r>
              <a:rPr lang="ru-RU" altLang="ru-RU" b="1">
                <a:solidFill>
                  <a:schemeClr val="bg2"/>
                </a:solidFill>
              </a:rPr>
              <a:t>в лечении хронических и острых нарушений мозгового кровообращения</a:t>
            </a:r>
          </a:p>
        </p:txBody>
      </p:sp>
      <p:sp>
        <p:nvSpPr>
          <p:cNvPr id="7" name="Скругленный прямоугольник 9"/>
          <p:cNvSpPr/>
          <p:nvPr userDrawn="1"/>
        </p:nvSpPr>
        <p:spPr>
          <a:xfrm>
            <a:off x="184150" y="1931988"/>
            <a:ext cx="9791700" cy="3175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28 февраля – 1 марта, Санкт-Петербург</a:t>
            </a:r>
          </a:p>
        </p:txBody>
      </p:sp>
      <p:pic>
        <p:nvPicPr>
          <p:cNvPr id="8" name="Рисунок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183188"/>
            <a:ext cx="412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456" y="3861673"/>
            <a:ext cx="9793088" cy="115606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28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456" y="2349505"/>
            <a:ext cx="9793088" cy="1368152"/>
          </a:xfrm>
          <a:noFill/>
        </p:spPr>
        <p:txBody>
          <a:bodyPr/>
          <a:lstStyle>
            <a:lvl1pPr>
              <a:defRPr sz="3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17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3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5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778" b="1" cap="all" baseline="0">
                <a:solidFill>
                  <a:schemeClr val="accent1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8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1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75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sz="3889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524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896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5"/>
            <a:ext cx="10160000" cy="539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908050"/>
            <a:ext cx="9601200" cy="447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1028" name="Рисунок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413375"/>
            <a:ext cx="284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2pPr>
      <a:lvl3pPr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3pPr>
      <a:lvl4pPr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4pPr>
      <a:lvl5pPr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5pPr>
      <a:lvl6pPr marL="4572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6pPr>
      <a:lvl7pPr marL="9144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7pPr>
      <a:lvl8pPr marL="13716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8pPr>
      <a:lvl9pPr marL="1828800" algn="ctr" defTabSz="10144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chemeClr val="bg2"/>
          </a:solidFill>
          <a:latin typeface="Tahoma" panose="020B0604030504040204" pitchFamily="34" charset="0"/>
        </a:defRPr>
      </a:lvl9pPr>
    </p:titleStyle>
    <p:bodyStyle>
      <a:lvl1pPr marL="315913" indent="-315913" algn="l" defTabSz="1014413" rtl="0" fontAlgn="base">
        <a:lnSpc>
          <a:spcPct val="90000"/>
        </a:lnSpc>
        <a:spcBef>
          <a:spcPts val="1113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823913" indent="-315913" algn="l" defTabSz="1014413" rtl="0" fontAlgn="base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331913" indent="-315913" algn="l" defTabSz="1014413" rtl="0" fontAlgn="base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2913" indent="-188913" algn="l" defTabSz="1014413" rtl="0" fontAlgn="base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2220913" indent="-188913" algn="l" defTabSz="1014413" rtl="0" fontAlgn="base">
        <a:lnSpc>
          <a:spcPct val="90000"/>
        </a:lnSpc>
        <a:spcBef>
          <a:spcPts val="55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184150" y="3862388"/>
            <a:ext cx="9791700" cy="1155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altLang="ru-RU" smtClean="0"/>
              <a:t>SUBTITLE</a:t>
            </a:r>
            <a:r>
              <a:rPr lang="ru-RU" altLang="ru-RU" smtClean="0"/>
              <a:t> </a:t>
            </a:r>
            <a:r>
              <a:rPr altLang="ru-RU" smtClean="0"/>
              <a:t>Tahoma</a:t>
            </a:r>
            <a:r>
              <a:rPr lang="ru-RU" altLang="ru-RU" smtClean="0"/>
              <a:t> </a:t>
            </a:r>
            <a:r>
              <a:rPr altLang="ru-RU" smtClean="0"/>
              <a:t>2</a:t>
            </a:r>
            <a:r>
              <a:rPr lang="ru-RU" altLang="ru-RU" smtClean="0"/>
              <a:t>8</a:t>
            </a:r>
            <a:r>
              <a:rPr altLang="ru-RU" smtClean="0"/>
              <a:t> pt</a:t>
            </a:r>
            <a:endParaRPr lang="ru-RU" altLang="ru-RU" smtClean="0"/>
          </a:p>
        </p:txBody>
      </p:sp>
      <p:sp>
        <p:nvSpPr>
          <p:cNvPr id="5123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184150" y="2349500"/>
            <a:ext cx="9791700" cy="1368425"/>
          </a:xfrm>
        </p:spPr>
        <p:txBody>
          <a:bodyPr/>
          <a:lstStyle/>
          <a:p>
            <a:r>
              <a:rPr lang="en-US" altLang="ru-RU" smtClean="0"/>
              <a:t>TOPIC</a:t>
            </a:r>
            <a:r>
              <a:rPr lang="ru-RU" altLang="ru-RU" smtClean="0"/>
              <a:t> </a:t>
            </a:r>
            <a:r>
              <a:rPr lang="en-US" altLang="ru-RU" smtClean="0"/>
              <a:t>Tahoma</a:t>
            </a:r>
            <a:br>
              <a:rPr lang="en-US" altLang="ru-RU" smtClean="0"/>
            </a:br>
            <a:r>
              <a:rPr lang="en-US" altLang="ru-RU" smtClean="0"/>
              <a:t>3</a:t>
            </a:r>
            <a:r>
              <a:rPr lang="ru-RU" altLang="ru-RU" smtClean="0"/>
              <a:t>8</a:t>
            </a:r>
            <a:r>
              <a:rPr lang="en-US" altLang="ru-RU" smtClean="0"/>
              <a:t> PT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33363" y="4763"/>
            <a:ext cx="9617075" cy="55832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SAMPLE LINE CHART</a:t>
            </a:r>
            <a:endParaRPr altLang="ru-RU" sz="3889"/>
          </a:p>
        </p:txBody>
      </p:sp>
      <p:sp>
        <p:nvSpPr>
          <p:cNvPr id="16388" name="Объект 8"/>
          <p:cNvSpPr>
            <a:spLocks noGrp="1" noChangeArrowheads="1"/>
          </p:cNvSpPr>
          <p:nvPr>
            <p:ph idx="1"/>
          </p:nvPr>
        </p:nvSpPr>
        <p:spPr>
          <a:xfrm>
            <a:off x="279400" y="908050"/>
            <a:ext cx="9601200" cy="43973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ru-RU" smtClean="0"/>
              <a:t>Subtitle text 20 pt.</a:t>
            </a:r>
            <a:endParaRPr altLang="ru-RU" smtClean="0"/>
          </a:p>
        </p:txBody>
      </p:sp>
      <p:graphicFrame>
        <p:nvGraphicFramePr>
          <p:cNvPr id="16389" name="Диаграмма 6"/>
          <p:cNvGraphicFramePr>
            <a:graphicFrameLocks/>
          </p:cNvGraphicFramePr>
          <p:nvPr/>
        </p:nvGraphicFramePr>
        <p:xfrm>
          <a:off x="1552575" y="1319213"/>
          <a:ext cx="8502650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hart" r:id="rId4" imgW="8510754" imgH="4218798" progId="Excel.Chart.8">
                  <p:embed/>
                </p:oleObj>
              </mc:Choice>
              <mc:Fallback>
                <p:oleObj name="Chart" r:id="rId4" imgW="8510754" imgH="4218798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575" y="1319213"/>
                        <a:ext cx="8502650" cy="421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PHOTOS &amp; BULLETED TEXT</a:t>
            </a:r>
            <a:endParaRPr altLang="ru-RU" sz="3889"/>
          </a:p>
        </p:txBody>
      </p:sp>
      <p:pic>
        <p:nvPicPr>
          <p:cNvPr id="18435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946150"/>
            <a:ext cx="44259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936625"/>
            <a:ext cx="2032000" cy="21796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1984375" y="3498850"/>
            <a:ext cx="27209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134100" y="3498850"/>
            <a:ext cx="203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</a:t>
            </a:r>
            <a:r>
              <a:rPr lang="en-US" altLang="ru-RU" sz="2000">
                <a:solidFill>
                  <a:schemeClr val="bg1"/>
                </a:solidFill>
              </a:rPr>
              <a:t>Text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sz="3889"/>
              <a:t>TITLE</a:t>
            </a:r>
            <a:endParaRPr lang="ru-RU" sz="3889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79400" y="908050"/>
            <a:ext cx="9601200" cy="4397375"/>
          </a:xfrm>
        </p:spPr>
        <p:txBody>
          <a:bodyPr/>
          <a:lstStyle/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/>
              <a:t>Text on the slide.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endParaRPr lang="en-US"/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/>
              <a:t>TITLE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/>
              <a:t>Grant/Research Support</a:t>
            </a:r>
          </a:p>
          <a:p>
            <a:pPr lvl="1" defTabSz="1015950" fontAlgn="auto">
              <a:spcBef>
                <a:spcPts val="556"/>
              </a:spcBef>
              <a:spcAft>
                <a:spcPts val="0"/>
              </a:spcAft>
              <a:defRPr/>
            </a:pPr>
            <a:r>
              <a:rPr lang="en-US" sz="1778"/>
              <a:t>Consulting Fees/Honoraria</a:t>
            </a:r>
          </a:p>
          <a:p>
            <a:pPr lvl="2" defTabSz="1015950" fontAlgn="auto">
              <a:spcBef>
                <a:spcPts val="556"/>
              </a:spcBef>
              <a:spcAft>
                <a:spcPts val="0"/>
              </a:spcAft>
              <a:defRPr/>
            </a:pPr>
            <a:r>
              <a:rPr lang="en-US" sz="1556"/>
              <a:t>Major Stock Shareholder/Equity</a:t>
            </a:r>
          </a:p>
          <a:p>
            <a:pPr lvl="3" defTabSz="1015950" fontAlgn="auto">
              <a:spcBef>
                <a:spcPts val="556"/>
              </a:spcBef>
              <a:spcAft>
                <a:spcPts val="0"/>
              </a:spcAft>
              <a:defRPr/>
            </a:pPr>
            <a:r>
              <a:rPr lang="en-US" sz="1333"/>
              <a:t>Royalty Income</a:t>
            </a:r>
          </a:p>
          <a:p>
            <a:pPr lvl="4" defTabSz="1015950" fontAlgn="auto">
              <a:spcBef>
                <a:spcPts val="556"/>
              </a:spcBef>
              <a:spcAft>
                <a:spcPts val="0"/>
              </a:spcAft>
              <a:defRPr/>
            </a:pPr>
            <a:r>
              <a:rPr sz="1333"/>
              <a:t>Ownership/Founder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/>
          <a:lstStyle/>
          <a:p>
            <a:r>
              <a:rPr altLang="ru-RU" sz="3000" smtClean="0"/>
              <a:t>DISCLOSURE STATEMENT OF FINANCIAL INTEREST</a:t>
            </a:r>
            <a:endParaRPr lang="ru-RU" altLang="ru-RU" sz="3000" smtClean="0"/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279400" y="908050"/>
            <a:ext cx="9601200" cy="603250"/>
          </a:xfrm>
        </p:spPr>
        <p:txBody>
          <a:bodyPr/>
          <a:lstStyle/>
          <a:p>
            <a:pPr marL="252413" indent="-252413"/>
            <a:r>
              <a:rPr lang="en-US" altLang="ru-RU" smtClean="0"/>
              <a:t>Within the past 12 months, I or my spouse/partner have had a financial interest/arrangement or affiliation with the organization(s) listed below.</a:t>
            </a:r>
            <a:endParaRPr altLang="ru-RU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11648" y="4057633"/>
            <a:ext cx="7969651" cy="1467220"/>
          </a:xfrm>
          <a:prstGeom prst="rect">
            <a:avLst/>
          </a:prstGeom>
          <a:noFill/>
          <a:ln>
            <a:noFill/>
          </a:ln>
          <a:effectLst/>
        </p:spPr>
        <p:txBody>
          <a:bodyPr lIns="101600" tIns="50800" rIns="101600" bIns="50800" numCol="2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  <a:defRPr/>
            </a:pPr>
            <a:endParaRPr lang="en-US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9400" y="3489325"/>
            <a:ext cx="96012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78" b="1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78686" y="2093520"/>
            <a:ext cx="9602609" cy="1345936"/>
          </a:xfrm>
          <a:prstGeom prst="rect">
            <a:avLst/>
          </a:prstGeom>
          <a:noFill/>
          <a:ln>
            <a:noFill/>
          </a:ln>
          <a:effectLst/>
        </p:spPr>
        <p:txBody>
          <a:bodyPr lIns="101600" tIns="50800" rIns="101600" bIns="50800" numCol="2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79400" y="1560513"/>
            <a:ext cx="9601200" cy="484187"/>
          </a:xfrm>
          <a:prstGeom prst="rect">
            <a:avLst/>
          </a:prstGeom>
          <a:noFill/>
          <a:ln>
            <a:noFill/>
          </a:ln>
          <a:effectLst/>
        </p:spPr>
        <p:txBody>
          <a:bodyPr lIns="101600" tIns="50800" rIns="101600" bIns="50800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778" b="1" dirty="0">
                <a:solidFill>
                  <a:schemeClr val="bg2"/>
                </a:solidFill>
              </a:rPr>
              <a:t>AFFILIATION/FINANCIAL RELATIONSHIP</a:t>
            </a:r>
            <a:endParaRPr lang="ru-RU" sz="2778" b="1" kern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/>
          <a:lstStyle/>
          <a:p>
            <a:r>
              <a:rPr altLang="ru-RU" sz="3000" smtClean="0"/>
              <a:t>DISCLOSURE STATEMENT OF FINANCIAL INTEREST</a:t>
            </a:r>
            <a:endParaRPr lang="ru-RU" altLang="ru-RU" sz="3000" smtClean="0"/>
          </a:p>
        </p:txBody>
      </p:sp>
      <p:sp>
        <p:nvSpPr>
          <p:cNvPr id="9219" name="Объект 2"/>
          <p:cNvSpPr>
            <a:spLocks noGrp="1" noChangeArrowheads="1"/>
          </p:cNvSpPr>
          <p:nvPr>
            <p:ph idx="1"/>
          </p:nvPr>
        </p:nvSpPr>
        <p:spPr>
          <a:xfrm>
            <a:off x="279400" y="912813"/>
            <a:ext cx="9601200" cy="43926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ru-RU" smtClean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79400" y="925513"/>
            <a:ext cx="9601200" cy="2436812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TEXT SLIDE – TITLES</a:t>
            </a:r>
            <a:endParaRPr altLang="ru-RU" sz="3889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985838"/>
            <a:ext cx="9601200" cy="4319587"/>
          </a:xfrm>
        </p:spPr>
        <p:txBody>
          <a:bodyPr/>
          <a:lstStyle/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 altLang="ru-RU">
                <a:solidFill>
                  <a:schemeClr val="accent1"/>
                </a:solidFill>
              </a:rPr>
              <a:t>Red</a:t>
            </a:r>
            <a:r>
              <a:rPr lang="en-US" altLang="ru-RU"/>
              <a:t> text can be used as a highlight color</a:t>
            </a:r>
          </a:p>
          <a:p>
            <a:pPr lvl="1" defTabSz="1015950" fontAlgn="auto">
              <a:spcBef>
                <a:spcPts val="556"/>
              </a:spcBef>
              <a:spcAft>
                <a:spcPts val="0"/>
              </a:spcAft>
              <a:defRPr/>
            </a:pPr>
            <a:r>
              <a:rPr lang="en-US" altLang="ru-RU" sz="1778"/>
              <a:t>No text shadows on any text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 altLang="ru-RU" i="1"/>
              <a:t>Italics</a:t>
            </a:r>
            <a:r>
              <a:rPr lang="en-US" altLang="ru-RU"/>
              <a:t> are better to emphasize words rather than underline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 altLang="ru-RU"/>
              <a:t>Line spacing should be 1 Line with 0.3 before each paragraph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 altLang="ru-RU"/>
              <a:t>Set the slide transition to wipe right</a:t>
            </a:r>
          </a:p>
          <a:p>
            <a:pPr defTabSz="1015950" fontAlgn="auto">
              <a:spcBef>
                <a:spcPts val="1111"/>
              </a:spcBef>
              <a:spcAft>
                <a:spcPts val="0"/>
              </a:spcAft>
              <a:defRPr/>
            </a:pPr>
            <a:r>
              <a:rPr lang="en-US" altLang="ru-RU"/>
              <a:t>Remove unnecessary animations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COLOR PALETTE</a:t>
            </a:r>
            <a:endParaRPr altLang="ru-RU" sz="3889"/>
          </a:p>
        </p:txBody>
      </p:sp>
      <p:sp>
        <p:nvSpPr>
          <p:cNvPr id="11267" name="Rectangle 79"/>
          <p:cNvSpPr>
            <a:spLocks noGrp="1" noChangeArrowheads="1"/>
          </p:cNvSpPr>
          <p:nvPr>
            <p:ph idx="1"/>
          </p:nvPr>
        </p:nvSpPr>
        <p:spPr>
          <a:xfrm>
            <a:off x="279400" y="908050"/>
            <a:ext cx="9601200" cy="43973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ru-RU" smtClean="0"/>
              <a:t>Use these colors to format all elements in the file including charts, graphic elements and tables</a:t>
            </a:r>
          </a:p>
        </p:txBody>
      </p:sp>
      <p:pic>
        <p:nvPicPr>
          <p:cNvPr id="1126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558" b="558"/>
          <a:stretch>
            <a:fillRect/>
          </a:stretch>
        </p:blipFill>
        <p:spPr bwMode="auto">
          <a:xfrm>
            <a:off x="3208338" y="1620838"/>
            <a:ext cx="3294062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CHARTS SLIDE</a:t>
            </a:r>
            <a:endParaRPr altLang="ru-RU" sz="3889"/>
          </a:p>
        </p:txBody>
      </p:sp>
      <p:sp>
        <p:nvSpPr>
          <p:cNvPr id="12291" name="Объект 8"/>
          <p:cNvSpPr>
            <a:spLocks noGrp="1" noChangeArrowheads="1"/>
          </p:cNvSpPr>
          <p:nvPr>
            <p:ph idx="1"/>
          </p:nvPr>
        </p:nvSpPr>
        <p:spPr>
          <a:xfrm>
            <a:off x="279400" y="908050"/>
            <a:ext cx="9601200" cy="3651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ru-RU" smtClean="0"/>
              <a:t>Subtitle text 20 pt.</a:t>
            </a:r>
            <a:endParaRPr altLang="ru-RU" smtClean="0"/>
          </a:p>
        </p:txBody>
      </p:sp>
      <p:graphicFrame>
        <p:nvGraphicFramePr>
          <p:cNvPr id="12292" name="Диаграмма 6"/>
          <p:cNvGraphicFramePr>
            <a:graphicFrameLocks/>
          </p:cNvGraphicFramePr>
          <p:nvPr/>
        </p:nvGraphicFramePr>
        <p:xfrm>
          <a:off x="1500188" y="1385888"/>
          <a:ext cx="8564562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hart" r:id="rId4" imgW="8565622" imgH="4212701" progId="Excel.Chart.8">
                  <p:embed/>
                </p:oleObj>
              </mc:Choice>
              <mc:Fallback>
                <p:oleObj name="Chart" r:id="rId4" imgW="8565622" imgH="4212701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385888"/>
                        <a:ext cx="8564562" cy="421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TABLE SLIDE</a:t>
            </a:r>
            <a:endParaRPr altLang="ru-RU" sz="3889"/>
          </a:p>
        </p:txBody>
      </p:sp>
      <p:sp>
        <p:nvSpPr>
          <p:cNvPr id="14339" name="Объект 8"/>
          <p:cNvSpPr>
            <a:spLocks noGrp="1" noChangeArrowheads="1"/>
          </p:cNvSpPr>
          <p:nvPr>
            <p:ph idx="1"/>
          </p:nvPr>
        </p:nvSpPr>
        <p:spPr>
          <a:xfrm>
            <a:off x="279400" y="908050"/>
            <a:ext cx="9601200" cy="43973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ru-RU" smtClean="0"/>
              <a:t>Subtitle text 20 pt.</a:t>
            </a:r>
            <a:endParaRPr altLang="ru-RU" smtClean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/>
        </p:nvGraphicFramePr>
        <p:xfrm>
          <a:off x="279400" y="1577975"/>
          <a:ext cx="9601200" cy="3892550"/>
        </p:xfrm>
        <a:graphic>
          <a:graphicData uri="http://schemas.openxmlformats.org/drawingml/2006/table">
            <a:tbl>
              <a:tblPr/>
              <a:tblGrid>
                <a:gridCol w="4012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915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8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18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8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8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18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915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101585" marR="101585" marT="50804" marB="5080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101585" marR="101585" marT="50804" marB="508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10160000" cy="539750"/>
          </a:xfrm>
        </p:spPr>
        <p:txBody>
          <a:bodyPr>
            <a:normAutofit fontScale="90000"/>
          </a:bodyPr>
          <a:lstStyle/>
          <a:p>
            <a:pPr defTabSz="1015950" fontAlgn="auto">
              <a:spcAft>
                <a:spcPts val="0"/>
              </a:spcAft>
              <a:defRPr/>
            </a:pPr>
            <a:r>
              <a:rPr altLang="ru-RU" sz="3889"/>
              <a:t>SAMPLE ORG CHART</a:t>
            </a:r>
            <a:endParaRPr lang="pt-BR" altLang="ru-RU" sz="3889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9400" y="1001713"/>
            <a:ext cx="4486275" cy="334962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altLang="ru-RU" sz="3333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9400" y="1166813"/>
            <a:ext cx="4478338" cy="4191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3333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sz="3333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9400" y="1719263"/>
            <a:ext cx="4478338" cy="2632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100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667" dirty="0" err="1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667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5" y="995363"/>
            <a:ext cx="4784725" cy="51117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7408863" y="1506538"/>
            <a:ext cx="0" cy="81756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863" y="2019300"/>
            <a:ext cx="69691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775" y="1870075"/>
            <a:ext cx="1774825" cy="27146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167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5400" y="2328863"/>
            <a:ext cx="4775200" cy="29845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313613" y="2628900"/>
            <a:ext cx="0" cy="23971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0" y="2868613"/>
            <a:ext cx="2687638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388" y="2868613"/>
            <a:ext cx="0" cy="95567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2868613"/>
            <a:ext cx="11113" cy="187166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5" y="3841750"/>
            <a:ext cx="2117725" cy="70802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926013" y="3484563"/>
            <a:ext cx="2403475" cy="50165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825" y="4759325"/>
            <a:ext cx="2195513" cy="50165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31599C"/>
      </a:dk1>
      <a:lt1>
        <a:srgbClr val="FAD5E5"/>
      </a:lt1>
      <a:dk2>
        <a:srgbClr val="000000"/>
      </a:dk2>
      <a:lt2>
        <a:srgbClr val="FFFFFF"/>
      </a:lt2>
      <a:accent1>
        <a:srgbClr val="FF0000"/>
      </a:accent1>
      <a:accent2>
        <a:srgbClr val="FFFF11"/>
      </a:accent2>
      <a:accent3>
        <a:srgbClr val="006934"/>
      </a:accent3>
      <a:accent4>
        <a:srgbClr val="FFC000"/>
      </a:accent4>
      <a:accent5>
        <a:srgbClr val="FFFECF"/>
      </a:accent5>
      <a:accent6>
        <a:srgbClr val="00B0F0"/>
      </a:accent6>
      <a:hlink>
        <a:srgbClr val="CE1867"/>
      </a:hlink>
      <a:folHlink>
        <a:srgbClr val="C00000"/>
      </a:folHlink>
    </a:clrScheme>
    <a:fontScheme name="Другая 1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000000"/>
        </a:dk1>
        <a:lt1>
          <a:srgbClr val="FAD5E5"/>
        </a:lt1>
        <a:dk2>
          <a:srgbClr val="31599C"/>
        </a:dk2>
        <a:lt2>
          <a:srgbClr val="FFFFFF"/>
        </a:lt2>
        <a:accent1>
          <a:srgbClr val="FF0000"/>
        </a:accent1>
        <a:accent2>
          <a:srgbClr val="FFFF11"/>
        </a:accent2>
        <a:accent3>
          <a:srgbClr val="ADB5CB"/>
        </a:accent3>
        <a:accent4>
          <a:srgbClr val="D6B6C3"/>
        </a:accent4>
        <a:accent5>
          <a:srgbClr val="FFAAAA"/>
        </a:accent5>
        <a:accent6>
          <a:srgbClr val="E7E70E"/>
        </a:accent6>
        <a:hlink>
          <a:srgbClr val="CE1867"/>
        </a:hlink>
        <a:folHlink>
          <a:srgbClr val="C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408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Tahoma</vt:lpstr>
      <vt:lpstr>Verdana</vt:lpstr>
      <vt:lpstr>Arial</vt:lpstr>
      <vt:lpstr>Open Sans</vt:lpstr>
      <vt:lpstr>Calibri</vt:lpstr>
      <vt:lpstr>Theme-Color</vt:lpstr>
      <vt:lpstr>Диаграмма Microsoft Excel</vt:lpstr>
      <vt:lpstr>TOPIC Tahoma 38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175</cp:revision>
  <dcterms:created xsi:type="dcterms:W3CDTF">2018-04-02T14:44:39Z</dcterms:created>
  <dcterms:modified xsi:type="dcterms:W3CDTF">2025-02-14T12:20:42Z</dcterms:modified>
</cp:coreProperties>
</file>